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9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3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5602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15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81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448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33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31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35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24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0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95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51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93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807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68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67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  <p:sldLayoutId id="214748396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2.docx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ff1TfbljF4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Träume und Wünsche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Konjunktiv II</a:t>
            </a:r>
            <a:endParaRPr lang="sr-Latn-R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16" y="267543"/>
            <a:ext cx="1632932" cy="1166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391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732" y="1062372"/>
            <a:ext cx="5890813" cy="527403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888580"/>
              </p:ext>
            </p:extLst>
          </p:nvPr>
        </p:nvGraphicFramePr>
        <p:xfrm>
          <a:off x="6136545" y="1545465"/>
          <a:ext cx="5919635" cy="1796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742200" imgH="2046619" progId="Word.Document.12">
                  <p:embed/>
                </p:oleObj>
              </mc:Choice>
              <mc:Fallback>
                <p:oleObj name="Document" r:id="rId4" imgW="6742200" imgH="204661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36545" y="1545465"/>
                        <a:ext cx="5919635" cy="179665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911065"/>
              </p:ext>
            </p:extLst>
          </p:nvPr>
        </p:nvGraphicFramePr>
        <p:xfrm>
          <a:off x="6136545" y="3342123"/>
          <a:ext cx="5840301" cy="2033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6" imgW="6742200" imgH="2348059" progId="Word.Document.12">
                  <p:embed/>
                </p:oleObj>
              </mc:Choice>
              <mc:Fallback>
                <p:oleObj name="Document" r:id="rId6" imgW="6742200" imgH="2348059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36545" y="3342123"/>
                        <a:ext cx="5840301" cy="20338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953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Уводни део часа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0642" y="463639"/>
            <a:ext cx="6297769" cy="3135143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/>
              <a:t>Наставник поздравља </a:t>
            </a:r>
            <a:r>
              <a:rPr lang="sr-Cyrl-RS" dirty="0" smtClean="0"/>
              <a:t>ученике и говори им да приступе ученичком порталу Рачунарске гимназије „Смарт“ и да свако за себе цачува презентацију на свом рачунару и да је отвори јер се на њој налазе задаци. Презентација је иста она коју је наставник поделио са ученицима на бизнис скајпу. Наставник затим </a:t>
            </a:r>
            <a:r>
              <a:rPr lang="sr-Cyrl-RS" dirty="0"/>
              <a:t>објашњава </a:t>
            </a:r>
            <a:r>
              <a:rPr lang="sr-Cyrl-RS" dirty="0" smtClean="0"/>
              <a:t>први задатак: </a:t>
            </a:r>
            <a:r>
              <a:rPr lang="sr-Cyrl-RS" dirty="0"/>
              <a:t>Треба да слушају део песме </a:t>
            </a:r>
            <a:r>
              <a:rPr lang="sr-Cyrl-RS" dirty="0" smtClean="0"/>
              <a:t>два пута (на презентацији је линк) и </a:t>
            </a:r>
            <a:r>
              <a:rPr lang="sr-Cyrl-RS" dirty="0"/>
              <a:t>да речи које су пописане испод текста разврстају у текст на основу онога што су слушали. </a:t>
            </a:r>
            <a:r>
              <a:rPr lang="sr-Cyrl-RS" dirty="0"/>
              <a:t>Ученици два пута слушају део песме</a:t>
            </a:r>
            <a:r>
              <a:rPr lang="sr-Cyrl-RS" dirty="0" smtClean="0"/>
              <a:t>. </a:t>
            </a:r>
            <a:r>
              <a:rPr lang="sr-Cyrl-RS" dirty="0"/>
              <a:t>Ученици се јављају и читају своја решења</a:t>
            </a:r>
            <a:r>
              <a:rPr lang="sr-Cyrl-RS" dirty="0" smtClean="0"/>
              <a:t>. Наставник слуша </a:t>
            </a:r>
            <a:r>
              <a:rPr lang="sr-Cyrl-RS" dirty="0"/>
              <a:t>одговоре ученика и исправља, ако је потребно, а решења пише на </a:t>
            </a:r>
            <a:r>
              <a:rPr lang="sr-Cyrl-RS" dirty="0" smtClean="0"/>
              <a:t>презентацију коју је поделио на скајпу да сви ученици виде.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576" y="2568388"/>
            <a:ext cx="10081342" cy="3880773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Линк:</a:t>
            </a:r>
          </a:p>
          <a:p>
            <a:r>
              <a:rPr lang="sr-Latn-RS" dirty="0">
                <a:hlinkClick r:id="rId2"/>
              </a:rPr>
              <a:t>https://www.youtube.com/watch?v=pff1TfbljF4</a:t>
            </a:r>
            <a:endParaRPr lang="sr-Cyrl-RS" dirty="0"/>
          </a:p>
          <a:p>
            <a:r>
              <a:rPr lang="sr-Cyrl-RS" dirty="0" smtClean="0"/>
              <a:t>Задатак:</a:t>
            </a:r>
          </a:p>
          <a:p>
            <a:endParaRPr lang="sr-Cyrl-RS" dirty="0"/>
          </a:p>
          <a:p>
            <a:r>
              <a:rPr lang="de-DE" dirty="0"/>
              <a:t>Ich </a:t>
            </a:r>
            <a:r>
              <a:rPr lang="de-DE" dirty="0" smtClean="0"/>
              <a:t>_______ so </a:t>
            </a:r>
            <a:r>
              <a:rPr lang="de-DE" dirty="0"/>
              <a:t>gern dein Held.</a:t>
            </a:r>
            <a:br>
              <a:rPr lang="de-DE" dirty="0"/>
            </a:br>
            <a:r>
              <a:rPr lang="de-DE" dirty="0"/>
              <a:t>Ich wär' gern der Mensch</a:t>
            </a:r>
            <a:br>
              <a:rPr lang="de-DE" dirty="0"/>
            </a:br>
            <a:r>
              <a:rPr lang="de-DE" dirty="0"/>
              <a:t>Den du wenn's mal schwierig wird nicht in frage stellst.</a:t>
            </a:r>
            <a:br>
              <a:rPr lang="de-DE" dirty="0"/>
            </a:br>
            <a:r>
              <a:rPr lang="de-DE" dirty="0"/>
              <a:t>Ich </a:t>
            </a:r>
            <a:r>
              <a:rPr lang="de-DE" dirty="0" smtClean="0"/>
              <a:t>______ so </a:t>
            </a:r>
            <a:r>
              <a:rPr lang="de-DE" dirty="0"/>
              <a:t>gern dein Held.</a:t>
            </a:r>
            <a:br>
              <a:rPr lang="de-DE" dirty="0"/>
            </a:br>
            <a:r>
              <a:rPr lang="de-DE" dirty="0"/>
              <a:t>Und wenn ich ohne Fehler wär',</a:t>
            </a:r>
            <a:br>
              <a:rPr lang="de-DE" dirty="0"/>
            </a:br>
            <a:r>
              <a:rPr lang="de-DE" dirty="0"/>
              <a:t>Wäre das auch nicht so </a:t>
            </a:r>
            <a:r>
              <a:rPr lang="de-DE" dirty="0" smtClean="0"/>
              <a:t>_________</a:t>
            </a:r>
            <a:endParaRPr lang="de-DE" dirty="0"/>
          </a:p>
          <a:p>
            <a:r>
              <a:rPr lang="de-DE" dirty="0"/>
              <a:t>Denn ich bin der einzige, der alles von dir </a:t>
            </a:r>
            <a:r>
              <a:rPr lang="de-DE" dirty="0" smtClean="0"/>
              <a:t>_______,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Ich bin der der dich ansieht und nicht das was nur so scheint</a:t>
            </a:r>
            <a:br>
              <a:rPr lang="de-DE" dirty="0"/>
            </a:br>
            <a:r>
              <a:rPr lang="de-DE" dirty="0"/>
              <a:t>Und </a:t>
            </a:r>
            <a:r>
              <a:rPr lang="de-DE" dirty="0" smtClean="0"/>
              <a:t>_____ weiß </a:t>
            </a:r>
            <a:r>
              <a:rPr lang="de-DE" dirty="0"/>
              <a:t>ich hab dir weh getan, das ist kaum zu übersehen,</a:t>
            </a:r>
            <a:br>
              <a:rPr lang="de-DE" dirty="0"/>
            </a:br>
            <a:r>
              <a:rPr lang="de-DE" dirty="0"/>
              <a:t>Vergib mir dieses eine mal ohne zurück zu </a:t>
            </a:r>
            <a:r>
              <a:rPr lang="de-DE" dirty="0" smtClean="0"/>
              <a:t>_______.</a:t>
            </a:r>
            <a:endParaRPr lang="de-DE" dirty="0"/>
          </a:p>
          <a:p>
            <a:endParaRPr lang="sr-Latn-RS" dirty="0"/>
          </a:p>
        </p:txBody>
      </p:sp>
      <p:sp>
        <p:nvSpPr>
          <p:cNvPr id="5" name="Rectangle 4"/>
          <p:cNvSpPr/>
          <p:nvPr/>
        </p:nvSpPr>
        <p:spPr>
          <a:xfrm>
            <a:off x="7624292" y="3843480"/>
            <a:ext cx="2653048" cy="16356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sehen   wär´  wär´  schwer   ich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4733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Главни део часа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4851" y="1558344"/>
            <a:ext cx="5718219" cy="4958366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Наставник објашњава задатак </a:t>
            </a:r>
            <a:r>
              <a:rPr lang="sr-Cyrl-RS" dirty="0" smtClean="0"/>
              <a:t>ученицима (који се налази у уџбенику).Треба </a:t>
            </a:r>
            <a:r>
              <a:rPr lang="sr-Cyrl-RS" dirty="0"/>
              <a:t>да повежу слике са реченицама које су наведене испод слика и за тај задатак им даје 7 минута</a:t>
            </a:r>
            <a:r>
              <a:rPr lang="sr-Cyrl-RS" dirty="0" smtClean="0"/>
              <a:t>. </a:t>
            </a:r>
            <a:r>
              <a:rPr lang="sr-Cyrl-RS" dirty="0"/>
              <a:t>Након тога ученици се јављају и читају своја решења</a:t>
            </a:r>
            <a:r>
              <a:rPr lang="sr-Cyrl-RS" dirty="0" smtClean="0"/>
              <a:t>. </a:t>
            </a:r>
            <a:r>
              <a:rPr lang="sr-Cyrl-RS" dirty="0"/>
              <a:t>Слуша решења ученика и исправља, ако је потребно. </a:t>
            </a:r>
            <a:endParaRPr lang="sr-Latn-RS" dirty="0"/>
          </a:p>
          <a:p>
            <a:r>
              <a:rPr lang="sr-Cyrl-RS" dirty="0"/>
              <a:t>Наставник пита ученике за могуће непознате речи. То су речи: </a:t>
            </a:r>
            <a:r>
              <a:rPr lang="de-DE" dirty="0"/>
              <a:t>tauchen, reiten, lösen, reich, vielleicht. </a:t>
            </a:r>
            <a:r>
              <a:rPr lang="sr-Cyrl-RS" dirty="0"/>
              <a:t>Уколико нико од ученика не зна одговор даје синониме или објашњења на немачком и на тај начин их наводи до тачног одговора. Нпр. </a:t>
            </a:r>
            <a:r>
              <a:rPr lang="de-DE" dirty="0"/>
              <a:t>Im Meer tauchen, im Ozean tauchen, im See tauchen, Wenn ich tauche, kann ich Fische sehen; man reitet ein Pferd, man kann das auch professionell machen, man macht das in England; ein Problem lösen, eine Aufgabe lösen; wenn ich viel Geld habe, dann bin ich reich; es ist nicht sicher.</a:t>
            </a:r>
            <a:r>
              <a:rPr lang="sr-Cyrl-RS" dirty="0"/>
              <a:t> Наставник потом речи и решења пише на таблу (на презентацију на смарт табли</a:t>
            </a:r>
            <a:r>
              <a:rPr lang="sr-Cyrl-RS" dirty="0" smtClean="0"/>
              <a:t>). </a:t>
            </a:r>
            <a:r>
              <a:rPr lang="sr-Cyrl-RS" dirty="0"/>
              <a:t>Ученици преписују речи и преводе.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46536" y="356115"/>
            <a:ext cx="2573568" cy="3880773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 smtClean="0"/>
              <a:t>Изглед табле 1:</a:t>
            </a:r>
          </a:p>
          <a:p>
            <a:endParaRPr lang="sr-Cyrl-RS" dirty="0"/>
          </a:p>
          <a:p>
            <a:r>
              <a:rPr lang="de-DE" dirty="0"/>
              <a:t>1 D</a:t>
            </a:r>
          </a:p>
          <a:p>
            <a:r>
              <a:rPr lang="de-DE" dirty="0"/>
              <a:t>2 C</a:t>
            </a:r>
          </a:p>
          <a:p>
            <a:r>
              <a:rPr lang="de-DE" dirty="0"/>
              <a:t>3 F</a:t>
            </a:r>
          </a:p>
          <a:p>
            <a:r>
              <a:rPr lang="de-DE" dirty="0"/>
              <a:t>4 A</a:t>
            </a:r>
          </a:p>
          <a:p>
            <a:r>
              <a:rPr lang="de-DE" dirty="0"/>
              <a:t>5 B</a:t>
            </a:r>
          </a:p>
          <a:p>
            <a:r>
              <a:rPr lang="de-DE" dirty="0"/>
              <a:t>6 E</a:t>
            </a:r>
          </a:p>
          <a:p>
            <a:r>
              <a:rPr lang="de-DE" dirty="0"/>
              <a:t>7 G</a:t>
            </a:r>
          </a:p>
          <a:p>
            <a:endParaRPr lang="sr-Latn-RS" dirty="0"/>
          </a:p>
        </p:txBody>
      </p:sp>
      <p:sp>
        <p:nvSpPr>
          <p:cNvPr id="5" name="TextBox 4"/>
          <p:cNvSpPr txBox="1"/>
          <p:nvPr/>
        </p:nvSpPr>
        <p:spPr>
          <a:xfrm>
            <a:off x="7199395" y="4037527"/>
            <a:ext cx="28678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Изглед табле 2:</a:t>
            </a:r>
          </a:p>
          <a:p>
            <a:endParaRPr lang="sr-Cyrl-RS" dirty="0"/>
          </a:p>
          <a:p>
            <a:r>
              <a:rPr lang="de-DE" dirty="0" smtClean="0"/>
              <a:t>tauchen - </a:t>
            </a:r>
            <a:r>
              <a:rPr lang="sr-Cyrl-RS" dirty="0" smtClean="0"/>
              <a:t>ронити</a:t>
            </a:r>
          </a:p>
          <a:p>
            <a:r>
              <a:rPr lang="de-DE" dirty="0" smtClean="0"/>
              <a:t>reiten – </a:t>
            </a:r>
            <a:r>
              <a:rPr lang="sr-Cyrl-RS" dirty="0" smtClean="0"/>
              <a:t>јахати</a:t>
            </a:r>
            <a:r>
              <a:rPr lang="de-DE" dirty="0" smtClean="0"/>
              <a:t> </a:t>
            </a:r>
          </a:p>
          <a:p>
            <a:r>
              <a:rPr lang="de-DE" dirty="0" smtClean="0"/>
              <a:t>lösen – </a:t>
            </a:r>
            <a:r>
              <a:rPr lang="sr-Cyrl-RS" dirty="0" smtClean="0"/>
              <a:t>решити</a:t>
            </a:r>
          </a:p>
          <a:p>
            <a:r>
              <a:rPr lang="de-DE" dirty="0" smtClean="0"/>
              <a:t>reich - </a:t>
            </a:r>
            <a:r>
              <a:rPr lang="sr-Cyrl-RS" dirty="0" smtClean="0"/>
              <a:t>богат</a:t>
            </a:r>
          </a:p>
          <a:p>
            <a:r>
              <a:rPr lang="de-DE" dirty="0" smtClean="0"/>
              <a:t>vielleicht - </a:t>
            </a:r>
            <a:r>
              <a:rPr lang="sr-Cyrl-RS" dirty="0" smtClean="0"/>
              <a:t>можда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621956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Главни део часа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361" y="1519707"/>
            <a:ext cx="11042441" cy="5009882"/>
          </a:xfrm>
        </p:spPr>
        <p:txBody>
          <a:bodyPr>
            <a:normAutofit fontScale="92500" lnSpcReduction="10000"/>
          </a:bodyPr>
          <a:lstStyle/>
          <a:p>
            <a:r>
              <a:rPr lang="sr-Cyrl-RS" dirty="0"/>
              <a:t>Наставник пита ученике како гласе глаголи у реченицама и пише их на </a:t>
            </a:r>
            <a:r>
              <a:rPr lang="sr-Cyrl-RS" dirty="0" smtClean="0"/>
              <a:t>презентацију.Затим их пита за </a:t>
            </a:r>
            <a:r>
              <a:rPr lang="sr-Cyrl-RS" dirty="0"/>
              <a:t>сваку реченицу како би гласила на српском, слуша и поставља питања ако ученик није дао потпун одговор (Да ли си сигуран да је ово </a:t>
            </a:r>
            <a:r>
              <a:rPr lang="sr-Cyrl-RS" i="1" dirty="0"/>
              <a:t>ја ћу</a:t>
            </a:r>
            <a:r>
              <a:rPr lang="sr-Cyrl-RS" dirty="0"/>
              <a:t>, да ли је ово будуће време, како ћемо градити будуће време, то смо учили). Пита их како би се та реченица рекла на српском и пита их како се зове тај глаголски начин у српском језику. Када чује одговор пита ученике како се граде ове жељне реченице на немачком и говори им да се тај начин у немачком језику зове конјунктив. Ученици одговарају на питања наставника, могући одговори су: Ја бих ронио у Аустралији/Ми бисмо летели у Индију/Летећемо у Индију/Имаћу нови ауто/Имао бих радо шик нови ауто/Да ли би и ти имала лепог мужа и двоје драге деце/Тина би имала коња. Јахала би цео дан/Андреа би била супер интелигентна. Решила би све проблеме на свету/Радо бисмо били богати/Најрадије не бисмо радили/Али можда би то било досадно! Ученици одговарају на питање наставника. Могући одговори су: жељни облик, жељне реченице, потенцијал. Када чује одговор пита ученике како се граде ове жељне реченице на немачком и говори им да се тај начин у немачком језику зове конјунктив. Заједно на табли (презентацији на смарт табли) извлаче правила за грађење конјунктива 2 у немачком језику. Пита их како се гради? Да ли је исто грађење за све глаголе? Који глаголи се другачије граде? Како се они граде? Од ког облика се град</a:t>
            </a:r>
            <a:r>
              <a:rPr lang="de-DE" dirty="0"/>
              <a:t>e haben</a:t>
            </a:r>
            <a:r>
              <a:rPr lang="sr-Cyrl-RS" dirty="0"/>
              <a:t> / </a:t>
            </a:r>
            <a:r>
              <a:rPr lang="de-DE" dirty="0"/>
              <a:t>sein</a:t>
            </a:r>
            <a:r>
              <a:rPr lang="sr-Cyrl-RS" dirty="0"/>
              <a:t> </a:t>
            </a:r>
            <a:r>
              <a:rPr lang="sr-Cyrl-RS" dirty="0" smtClean="0"/>
              <a:t>? </a:t>
            </a:r>
            <a:r>
              <a:rPr lang="sr-Cyrl-RS" dirty="0"/>
              <a:t>Изводе закључке на основу наставникових питања. Могући одговори су: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</a:t>
            </a:r>
            <a:r>
              <a:rPr lang="sr-Cyrl-RS" dirty="0"/>
              <a:t> + </a:t>
            </a:r>
            <a:r>
              <a:rPr lang="de-DE" dirty="0"/>
              <a:t>infinitiv</a:t>
            </a:r>
            <a:r>
              <a:rPr lang="sr-Cyrl-RS" dirty="0"/>
              <a:t>,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</a:t>
            </a:r>
            <a:r>
              <a:rPr lang="sr-Cyrl-RS" dirty="0"/>
              <a:t> мења се по лицима: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</a:t>
            </a:r>
            <a:r>
              <a:rPr lang="sr-Cyrl-RS" dirty="0"/>
              <a:t>,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rdest</a:t>
            </a:r>
            <a:r>
              <a:rPr lang="sr-Cyrl-RS" dirty="0"/>
              <a:t>,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</a:t>
            </a:r>
            <a:r>
              <a:rPr lang="sr-Cyrl-RS" dirty="0"/>
              <a:t>,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rden</a:t>
            </a:r>
            <a:r>
              <a:rPr lang="sr-Cyrl-RS" dirty="0"/>
              <a:t>,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rdet</a:t>
            </a:r>
            <a:r>
              <a:rPr lang="sr-Cyrl-RS" dirty="0"/>
              <a:t>, </a:t>
            </a:r>
            <a:r>
              <a:rPr lang="de-DE" dirty="0"/>
              <a:t>w</a:t>
            </a:r>
            <a:r>
              <a:rPr lang="sr-Cyrl-RS" dirty="0"/>
              <a:t>ü</a:t>
            </a:r>
            <a:r>
              <a:rPr lang="de-DE" dirty="0"/>
              <a:t>rden</a:t>
            </a:r>
            <a:r>
              <a:rPr lang="sr-Cyrl-RS" dirty="0"/>
              <a:t>,  </a:t>
            </a:r>
            <a:r>
              <a:rPr lang="de-DE" dirty="0"/>
              <a:t>haben </a:t>
            </a:r>
            <a:r>
              <a:rPr lang="sr-Cyrl-RS" dirty="0"/>
              <a:t>се гради другачије, </a:t>
            </a:r>
            <a:r>
              <a:rPr lang="de-DE" dirty="0"/>
              <a:t>h</a:t>
            </a:r>
            <a:r>
              <a:rPr lang="sr-Cyrl-RS" dirty="0"/>
              <a:t>ä</a:t>
            </a:r>
            <a:r>
              <a:rPr lang="de-DE" dirty="0"/>
              <a:t>tte</a:t>
            </a:r>
            <a:r>
              <a:rPr lang="sr-Cyrl-RS" dirty="0"/>
              <a:t>, </a:t>
            </a:r>
            <a:r>
              <a:rPr lang="de-DE" dirty="0"/>
              <a:t>h</a:t>
            </a:r>
            <a:r>
              <a:rPr lang="sr-Cyrl-RS" dirty="0"/>
              <a:t>ä</a:t>
            </a:r>
            <a:r>
              <a:rPr lang="de-DE" dirty="0"/>
              <a:t>ttest</a:t>
            </a:r>
            <a:r>
              <a:rPr lang="sr-Cyrl-RS" dirty="0"/>
              <a:t>, </a:t>
            </a:r>
            <a:r>
              <a:rPr lang="de-DE" dirty="0"/>
              <a:t>h</a:t>
            </a:r>
            <a:r>
              <a:rPr lang="sr-Cyrl-RS" dirty="0"/>
              <a:t>ä</a:t>
            </a:r>
            <a:r>
              <a:rPr lang="de-DE" dirty="0"/>
              <a:t>tte</a:t>
            </a:r>
            <a:r>
              <a:rPr lang="sr-Cyrl-RS" dirty="0"/>
              <a:t>, </a:t>
            </a:r>
            <a:r>
              <a:rPr lang="de-DE" dirty="0"/>
              <a:t>h</a:t>
            </a:r>
            <a:r>
              <a:rPr lang="sr-Cyrl-RS" dirty="0"/>
              <a:t>ä</a:t>
            </a:r>
            <a:r>
              <a:rPr lang="de-DE" dirty="0"/>
              <a:t>tten</a:t>
            </a:r>
            <a:r>
              <a:rPr lang="sr-Cyrl-RS" dirty="0"/>
              <a:t>, </a:t>
            </a:r>
            <a:r>
              <a:rPr lang="de-DE" dirty="0"/>
              <a:t>h</a:t>
            </a:r>
            <a:r>
              <a:rPr lang="sr-Cyrl-RS" dirty="0"/>
              <a:t>ä</a:t>
            </a:r>
            <a:r>
              <a:rPr lang="de-DE" dirty="0"/>
              <a:t>ttet</a:t>
            </a:r>
            <a:r>
              <a:rPr lang="sr-Cyrl-RS" dirty="0"/>
              <a:t>, </a:t>
            </a:r>
            <a:r>
              <a:rPr lang="de-DE" dirty="0"/>
              <a:t>h</a:t>
            </a:r>
            <a:r>
              <a:rPr lang="sr-Cyrl-RS" dirty="0"/>
              <a:t>ä</a:t>
            </a:r>
            <a:r>
              <a:rPr lang="de-DE" dirty="0"/>
              <a:t>tten</a:t>
            </a:r>
            <a:r>
              <a:rPr lang="sr-Cyrl-RS" dirty="0"/>
              <a:t>, граде се од перфекта, претерита, </a:t>
            </a:r>
            <a:r>
              <a:rPr lang="sr-Latn-RS" dirty="0"/>
              <a:t>sein </a:t>
            </a:r>
            <a:r>
              <a:rPr lang="sr-Cyrl-RS" dirty="0"/>
              <a:t>гласи </a:t>
            </a:r>
            <a:r>
              <a:rPr lang="sr-Latn-RS" dirty="0"/>
              <a:t>wäre, wärest, wäre, wären, wärt, wären</a:t>
            </a:r>
            <a:r>
              <a:rPr lang="sr-Cyrl-RS" dirty="0"/>
              <a:t>. Ученици преписују правила за грађење конјунктива 2.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179563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Главни део часа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Изглед табле 4:</a:t>
            </a:r>
          </a:p>
          <a:p>
            <a:endParaRPr lang="sr-Cyrl-RS" dirty="0"/>
          </a:p>
          <a:p>
            <a:r>
              <a:rPr lang="de-DE" dirty="0"/>
              <a:t>Ich </a:t>
            </a:r>
            <a:r>
              <a:rPr lang="de-DE" dirty="0">
                <a:solidFill>
                  <a:srgbClr val="FF0000"/>
                </a:solidFill>
              </a:rPr>
              <a:t>hätte</a:t>
            </a:r>
            <a:r>
              <a:rPr lang="de-DE" dirty="0"/>
              <a:t> gern ein schickes neues Auto.</a:t>
            </a:r>
          </a:p>
          <a:p>
            <a:r>
              <a:rPr lang="de-DE" dirty="0"/>
              <a:t>Imao bih novi automobil.</a:t>
            </a:r>
          </a:p>
          <a:p>
            <a:endParaRPr lang="sr-Cyrl-RS" dirty="0" smtClean="0"/>
          </a:p>
          <a:p>
            <a:r>
              <a:rPr lang="de-DE" dirty="0"/>
              <a:t>Wir </a:t>
            </a:r>
            <a:r>
              <a:rPr lang="de-DE" dirty="0">
                <a:solidFill>
                  <a:srgbClr val="00B050"/>
                </a:solidFill>
              </a:rPr>
              <a:t>wären</a:t>
            </a:r>
            <a:r>
              <a:rPr lang="de-DE" dirty="0"/>
              <a:t> reich.</a:t>
            </a:r>
          </a:p>
          <a:p>
            <a:r>
              <a:rPr lang="de-DE" dirty="0"/>
              <a:t>Mi bismo bili bogati.</a:t>
            </a:r>
          </a:p>
          <a:p>
            <a:endParaRPr lang="de-DE" dirty="0"/>
          </a:p>
          <a:p>
            <a:r>
              <a:rPr lang="de-DE" dirty="0"/>
              <a:t>Ich </a:t>
            </a:r>
            <a:r>
              <a:rPr lang="de-DE" dirty="0">
                <a:solidFill>
                  <a:srgbClr val="0070C0"/>
                </a:solidFill>
              </a:rPr>
              <a:t>würde</a:t>
            </a:r>
            <a:r>
              <a:rPr lang="de-DE" dirty="0"/>
              <a:t> gern in Australien </a:t>
            </a:r>
            <a:r>
              <a:rPr lang="de-DE" dirty="0">
                <a:solidFill>
                  <a:srgbClr val="0070C0"/>
                </a:solidFill>
              </a:rPr>
              <a:t>tauchen</a:t>
            </a:r>
            <a:r>
              <a:rPr lang="de-DE" dirty="0"/>
              <a:t>.</a:t>
            </a:r>
          </a:p>
          <a:p>
            <a:r>
              <a:rPr lang="de-DE" dirty="0"/>
              <a:t>Ja bih ronio rado u Australiji.</a:t>
            </a:r>
            <a:endParaRPr lang="sr-Latn-RS" dirty="0"/>
          </a:p>
          <a:p>
            <a:endParaRPr lang="sr-Latn-R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89969" y="2160590"/>
            <a:ext cx="2798683" cy="3880772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 smtClean="0"/>
              <a:t>Изглед табле 5:</a:t>
            </a:r>
          </a:p>
          <a:p>
            <a:endParaRPr lang="sr-Cyrl-RS" dirty="0"/>
          </a:p>
          <a:p>
            <a:r>
              <a:rPr lang="de-DE" dirty="0"/>
              <a:t>1. würde</a:t>
            </a:r>
          </a:p>
          <a:p>
            <a:r>
              <a:rPr lang="de-DE" dirty="0"/>
              <a:t>2. würdest</a:t>
            </a:r>
          </a:p>
          <a:p>
            <a:r>
              <a:rPr lang="de-DE" dirty="0"/>
              <a:t>3. würde</a:t>
            </a:r>
          </a:p>
          <a:p>
            <a:endParaRPr lang="de-DE" dirty="0"/>
          </a:p>
          <a:p>
            <a:r>
              <a:rPr lang="de-DE" dirty="0"/>
              <a:t>1. würden</a:t>
            </a:r>
          </a:p>
          <a:p>
            <a:r>
              <a:rPr lang="de-DE" dirty="0"/>
              <a:t>2. würdet</a:t>
            </a:r>
          </a:p>
          <a:p>
            <a:r>
              <a:rPr lang="de-DE" dirty="0"/>
              <a:t>3. </a:t>
            </a:r>
            <a:r>
              <a:rPr lang="de-DE" dirty="0" smtClean="0"/>
              <a:t>würden</a:t>
            </a:r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r>
              <a:rPr lang="de-DE" dirty="0" smtClean="0"/>
              <a:t>würde + Infinitiv des Verbs</a:t>
            </a:r>
            <a:endParaRPr lang="sr-Latn-RS" dirty="0"/>
          </a:p>
          <a:p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8268236" y="2946813"/>
            <a:ext cx="150073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 hätte       </a:t>
            </a:r>
          </a:p>
          <a:p>
            <a:r>
              <a:rPr lang="de-DE" dirty="0"/>
              <a:t>2. hättest</a:t>
            </a:r>
          </a:p>
          <a:p>
            <a:r>
              <a:rPr lang="de-DE" dirty="0"/>
              <a:t>3. hätte</a:t>
            </a:r>
          </a:p>
          <a:p>
            <a:endParaRPr lang="de-DE" dirty="0"/>
          </a:p>
          <a:p>
            <a:r>
              <a:rPr lang="de-DE" dirty="0"/>
              <a:t>1. hätten</a:t>
            </a:r>
          </a:p>
          <a:p>
            <a:r>
              <a:rPr lang="de-DE" dirty="0"/>
              <a:t>2. hättet</a:t>
            </a:r>
          </a:p>
          <a:p>
            <a:r>
              <a:rPr lang="de-DE" dirty="0"/>
              <a:t>3. hätten</a:t>
            </a:r>
            <a:endParaRPr lang="sr-Latn-RS" dirty="0"/>
          </a:p>
          <a:p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10148552" y="2946813"/>
            <a:ext cx="13244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1. wäre</a:t>
            </a:r>
          </a:p>
          <a:p>
            <a:r>
              <a:rPr lang="de-DE" dirty="0"/>
              <a:t>2. wär(e)st</a:t>
            </a:r>
          </a:p>
          <a:p>
            <a:r>
              <a:rPr lang="de-DE" dirty="0"/>
              <a:t>3. wäre</a:t>
            </a:r>
          </a:p>
          <a:p>
            <a:endParaRPr lang="de-DE" dirty="0"/>
          </a:p>
          <a:p>
            <a:r>
              <a:rPr lang="de-DE" dirty="0"/>
              <a:t>1. wären</a:t>
            </a:r>
          </a:p>
          <a:p>
            <a:r>
              <a:rPr lang="de-DE" dirty="0"/>
              <a:t>2. wärt</a:t>
            </a:r>
          </a:p>
          <a:p>
            <a:r>
              <a:rPr lang="de-DE" dirty="0"/>
              <a:t>3. wären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26831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Главни део часа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Наставник им задаје задатак из </a:t>
            </a:r>
            <a:r>
              <a:rPr lang="sr-Cyrl-RS" dirty="0" smtClean="0"/>
              <a:t>уџбеника </a:t>
            </a:r>
            <a:r>
              <a:rPr lang="sr-Cyrl-RS" dirty="0"/>
              <a:t>који </a:t>
            </a:r>
            <a:r>
              <a:rPr lang="sr-Cyrl-RS" dirty="0" smtClean="0"/>
              <a:t>раде индивидуално. Свако </a:t>
            </a:r>
            <a:r>
              <a:rPr lang="sr-Cyrl-RS" dirty="0"/>
              <a:t>треба да напише реченицу у конјунктиву на основу задате слике и делова </a:t>
            </a:r>
            <a:r>
              <a:rPr lang="sr-Cyrl-RS" dirty="0" smtClean="0"/>
              <a:t>реченица који су већ дати. </a:t>
            </a:r>
            <a:r>
              <a:rPr lang="sr-Cyrl-RS" dirty="0"/>
              <a:t>Наставник потом слуша решења ученика и исправља, ако је потребно. На </a:t>
            </a:r>
            <a:r>
              <a:rPr lang="sr-Cyrl-RS" dirty="0" smtClean="0"/>
              <a:t>табли презентацији пише </a:t>
            </a:r>
            <a:r>
              <a:rPr lang="sr-Cyrl-RS" dirty="0"/>
              <a:t>решења</a:t>
            </a:r>
            <a:r>
              <a:rPr lang="sr-Cyrl-RS" dirty="0" smtClean="0"/>
              <a:t>.</a:t>
            </a:r>
            <a:endParaRPr lang="sr-Latn-R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Изглед табле 6:</a:t>
            </a:r>
          </a:p>
          <a:p>
            <a:endParaRPr lang="sr-Cyrl-RS" dirty="0"/>
          </a:p>
          <a:p>
            <a:r>
              <a:rPr lang="de-DE" dirty="0"/>
              <a:t>Ich hätte gerne ein Motorrad. </a:t>
            </a:r>
            <a:endParaRPr lang="sr-Cyrl-RS" dirty="0" smtClean="0"/>
          </a:p>
          <a:p>
            <a:r>
              <a:rPr lang="de-DE" dirty="0" smtClean="0"/>
              <a:t>Ich </a:t>
            </a:r>
            <a:r>
              <a:rPr lang="de-DE" dirty="0"/>
              <a:t>wäre Musiker. </a:t>
            </a:r>
            <a:endParaRPr lang="sr-Cyrl-RS" dirty="0" smtClean="0"/>
          </a:p>
          <a:p>
            <a:r>
              <a:rPr lang="de-DE" dirty="0" smtClean="0"/>
              <a:t>Ich </a:t>
            </a:r>
            <a:r>
              <a:rPr lang="de-DE" dirty="0"/>
              <a:t>hätte einen kleinen Bruder. </a:t>
            </a:r>
            <a:endParaRPr lang="sr-Cyrl-RS" dirty="0" smtClean="0"/>
          </a:p>
          <a:p>
            <a:r>
              <a:rPr lang="de-DE" dirty="0" smtClean="0"/>
              <a:t>Ich </a:t>
            </a:r>
            <a:r>
              <a:rPr lang="de-DE" dirty="0"/>
              <a:t>würde in Berlin leben.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097446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Главни део часа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/>
              <a:t>Наставник задаје ученицима задатак из уџбеника: Свако за себе треба да напише три реченице (по једну за сваки </a:t>
            </a:r>
            <a:r>
              <a:rPr lang="sr-Cyrl-RS" dirty="0" smtClean="0"/>
              <a:t>задати глагол</a:t>
            </a:r>
            <a:r>
              <a:rPr lang="sr-Cyrl-RS" dirty="0"/>
              <a:t>). Слуша решења и исправља, ако је потребно. Решења ученика који су се јавили пише на таблу.</a:t>
            </a:r>
            <a:endParaRPr lang="sr-Latn-RS" dirty="0"/>
          </a:p>
          <a:p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r-Cyrl-RS" dirty="0" smtClean="0"/>
              <a:t>Изглед табле 7:</a:t>
            </a:r>
          </a:p>
          <a:p>
            <a:endParaRPr lang="sr-Cyrl-RS" dirty="0" smtClean="0"/>
          </a:p>
          <a:p>
            <a:r>
              <a:rPr lang="de-DE" dirty="0"/>
              <a:t>Ich wäre gern König. </a:t>
            </a:r>
            <a:endParaRPr lang="sr-Cyrl-RS" dirty="0" smtClean="0"/>
          </a:p>
          <a:p>
            <a:r>
              <a:rPr lang="de-DE" dirty="0" smtClean="0"/>
              <a:t>Ich </a:t>
            </a:r>
            <a:r>
              <a:rPr lang="de-DE" dirty="0"/>
              <a:t>würde gern nach Amerika fliegen. </a:t>
            </a:r>
            <a:endParaRPr lang="sr-Cyrl-RS" dirty="0" smtClean="0"/>
          </a:p>
          <a:p>
            <a:r>
              <a:rPr lang="de-DE" dirty="0" smtClean="0"/>
              <a:t>Ich </a:t>
            </a:r>
            <a:r>
              <a:rPr lang="de-DE" dirty="0"/>
              <a:t>hätte gern ein neues Auto.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5744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Завршни део часа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/>
              <a:t>Наставник даје ученицима минут времена да смисле три карактеристике </a:t>
            </a:r>
            <a:r>
              <a:rPr lang="cs-CZ" dirty="0"/>
              <a:t>којима би могли да изразе свој утисак о часу, наставној јединици итд. </a:t>
            </a:r>
            <a:r>
              <a:rPr lang="sr-Cyrl-RS" dirty="0"/>
              <a:t>Слуша шта ученици говоре. Задаје им домаћи задатак: Даје им два наставна листића са потребним речима за помоћ при писању. Треба да напишу састав од 80 – 100 речи на тему „</a:t>
            </a:r>
            <a:r>
              <a:rPr lang="de-DE" dirty="0"/>
              <a:t>Wenn ich Geld h</a:t>
            </a:r>
            <a:r>
              <a:rPr lang="sr-Cyrl-RS" dirty="0"/>
              <a:t>ä</a:t>
            </a:r>
            <a:r>
              <a:rPr lang="de-DE" dirty="0"/>
              <a:t>tte</a:t>
            </a:r>
            <a:r>
              <a:rPr lang="sr-Cyrl-RS" dirty="0"/>
              <a:t>“ (Кад бих имао/имала новца) или на тему „</a:t>
            </a:r>
            <a:r>
              <a:rPr lang="de-DE" dirty="0"/>
              <a:t>Wenn ich ein Rockstar w</a:t>
            </a:r>
            <a:r>
              <a:rPr lang="sr-Cyrl-RS" dirty="0"/>
              <a:t>ä</a:t>
            </a:r>
            <a:r>
              <a:rPr lang="de-DE" dirty="0"/>
              <a:t>re</a:t>
            </a:r>
            <a:r>
              <a:rPr lang="sr-Cyrl-RS" dirty="0"/>
              <a:t>“ (Кад бих био/била рок звезда).</a:t>
            </a:r>
            <a:endParaRPr lang="sr-Latn-RS" dirty="0"/>
          </a:p>
          <a:p>
            <a:r>
              <a:rPr lang="sr-Cyrl-RS" dirty="0"/>
              <a:t>Захваљује се ученицима на сарадњи и поздравља се са њима.</a:t>
            </a:r>
            <a:endParaRPr lang="sr-Latn-R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518057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00B050"/>
      </a:accent1>
      <a:accent2>
        <a:srgbClr val="00B050"/>
      </a:accent2>
      <a:accent3>
        <a:srgbClr val="92D050"/>
      </a:accent3>
      <a:accent4>
        <a:srgbClr val="3F7818"/>
      </a:accent4>
      <a:accent5>
        <a:srgbClr val="2A5010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1045</Words>
  <Application>Microsoft Office PowerPoint</Application>
  <PresentationFormat>Widescreen</PresentationFormat>
  <Paragraphs>91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Microsoft Word Document</vt:lpstr>
      <vt:lpstr>Träume und Wünsche</vt:lpstr>
      <vt:lpstr>PowerPoint Presentation</vt:lpstr>
      <vt:lpstr>Уводни део часа</vt:lpstr>
      <vt:lpstr>Главни део часа</vt:lpstr>
      <vt:lpstr>Главни део часа</vt:lpstr>
      <vt:lpstr>Главни део часа</vt:lpstr>
      <vt:lpstr>Главни део часа</vt:lpstr>
      <vt:lpstr>Главни део часа</vt:lpstr>
      <vt:lpstr>Завршни део часа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Träume und Wünsche</dc:title>
  <dc:creator>Milica Vučić</dc:creator>
  <cp:lastModifiedBy>Milica Vučić</cp:lastModifiedBy>
  <cp:revision>5</cp:revision>
  <dcterms:created xsi:type="dcterms:W3CDTF">2020-05-29T13:34:33Z</dcterms:created>
  <dcterms:modified xsi:type="dcterms:W3CDTF">2020-05-29T14:10:03Z</dcterms:modified>
</cp:coreProperties>
</file>